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61" r:id="rId4"/>
    <p:sldId id="299" r:id="rId5"/>
    <p:sldId id="300" r:id="rId6"/>
    <p:sldId id="316" r:id="rId7"/>
    <p:sldId id="314" r:id="rId8"/>
    <p:sldId id="317" r:id="rId9"/>
    <p:sldId id="294" r:id="rId10"/>
    <p:sldId id="313"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36" autoAdjust="0"/>
  </p:normalViewPr>
  <p:slideViewPr>
    <p:cSldViewPr>
      <p:cViewPr varScale="1">
        <p:scale>
          <a:sx n="68" d="100"/>
          <a:sy n="68" d="100"/>
        </p:scale>
        <p:origin x="1440" y="60"/>
      </p:cViewPr>
      <p:guideLst>
        <p:guide orient="horz" pos="2160"/>
        <p:guide pos="2880"/>
      </p:guideLst>
    </p:cSldViewPr>
  </p:slideViewPr>
  <p:outlineViewPr>
    <p:cViewPr>
      <p:scale>
        <a:sx n="33" d="100"/>
        <a:sy n="33" d="100"/>
      </p:scale>
      <p:origin x="0" y="114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6DBD93E-4EAE-DA9A-D914-FA992D03EE0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34118D8-EB14-3C10-5D60-4D5E16F1F15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D0B528F7-C438-6044-77D5-44863CB40B01}"/>
              </a:ext>
            </a:extLst>
          </p:cNvPr>
          <p:cNvSpPr>
            <a:spLocks noGrp="1"/>
          </p:cNvSpPr>
          <p:nvPr>
            <p:ph type="sldNum" sz="quarter" idx="12"/>
          </p:nvPr>
        </p:nvSpPr>
        <p:spPr/>
        <p:txBody>
          <a:bodyPr/>
          <a:lstStyle>
            <a:lvl1pPr>
              <a:defRPr/>
            </a:lvl1pPr>
          </a:lstStyle>
          <a:p>
            <a:pPr>
              <a:defRPr/>
            </a:pPr>
            <a:fld id="{2AC5FF57-4CD9-47EC-8279-671AE949FDBD}" type="slidenum">
              <a:rPr lang="en-US" altLang="en-US"/>
              <a:pPr>
                <a:defRPr/>
              </a:pPr>
              <a:t>‹#›</a:t>
            </a:fld>
            <a:endParaRPr lang="en-US" altLang="en-US"/>
          </a:p>
        </p:txBody>
      </p:sp>
    </p:spTree>
    <p:extLst>
      <p:ext uri="{BB962C8B-B14F-4D97-AF65-F5344CB8AC3E}">
        <p14:creationId xmlns:p14="http://schemas.microsoft.com/office/powerpoint/2010/main" val="288037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D357F7-A805-FED7-62DC-1047F43395B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5EC072DA-2CB0-E43C-3A17-2C2393D372A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4DA6497-29C2-23A0-E3EE-7B4C66DC343A}"/>
              </a:ext>
            </a:extLst>
          </p:cNvPr>
          <p:cNvSpPr>
            <a:spLocks noGrp="1"/>
          </p:cNvSpPr>
          <p:nvPr>
            <p:ph type="sldNum" sz="quarter" idx="12"/>
          </p:nvPr>
        </p:nvSpPr>
        <p:spPr/>
        <p:txBody>
          <a:bodyPr/>
          <a:lstStyle>
            <a:lvl1pPr>
              <a:defRPr/>
            </a:lvl1pPr>
          </a:lstStyle>
          <a:p>
            <a:pPr>
              <a:defRPr/>
            </a:pPr>
            <a:fld id="{5F958776-9297-42A3-A623-92BB36ED9457}" type="slidenum">
              <a:rPr lang="en-US" altLang="en-US"/>
              <a:pPr>
                <a:defRPr/>
              </a:pPr>
              <a:t>‹#›</a:t>
            </a:fld>
            <a:endParaRPr lang="en-US" altLang="en-US"/>
          </a:p>
        </p:txBody>
      </p:sp>
    </p:spTree>
    <p:extLst>
      <p:ext uri="{BB962C8B-B14F-4D97-AF65-F5344CB8AC3E}">
        <p14:creationId xmlns:p14="http://schemas.microsoft.com/office/powerpoint/2010/main" val="308135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658040-477A-6670-7B2D-FEF510A6FAF8}"/>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E73CBE4-F57A-AF96-1E5B-40B90FD49F1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C10FAF5-9A78-CD96-A04D-B985671B81C4}"/>
              </a:ext>
            </a:extLst>
          </p:cNvPr>
          <p:cNvSpPr>
            <a:spLocks noGrp="1"/>
          </p:cNvSpPr>
          <p:nvPr>
            <p:ph type="sldNum" sz="quarter" idx="12"/>
          </p:nvPr>
        </p:nvSpPr>
        <p:spPr/>
        <p:txBody>
          <a:bodyPr/>
          <a:lstStyle>
            <a:lvl1pPr>
              <a:defRPr/>
            </a:lvl1pPr>
          </a:lstStyle>
          <a:p>
            <a:pPr>
              <a:defRPr/>
            </a:pPr>
            <a:fld id="{8F5236DA-E9B8-49F6-A3CB-196F1D7285D2}" type="slidenum">
              <a:rPr lang="en-US" altLang="en-US"/>
              <a:pPr>
                <a:defRPr/>
              </a:pPr>
              <a:t>‹#›</a:t>
            </a:fld>
            <a:endParaRPr lang="en-US" altLang="en-US"/>
          </a:p>
        </p:txBody>
      </p:sp>
    </p:spTree>
    <p:extLst>
      <p:ext uri="{BB962C8B-B14F-4D97-AF65-F5344CB8AC3E}">
        <p14:creationId xmlns:p14="http://schemas.microsoft.com/office/powerpoint/2010/main" val="345723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9841F2-5481-41E4-2FF3-3F5A43CF2B7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05F4675-0B0A-A058-C652-E269C9B0CE5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0491775-1D1A-628E-37DD-9DD2C2A70CBE}"/>
              </a:ext>
            </a:extLst>
          </p:cNvPr>
          <p:cNvSpPr>
            <a:spLocks noGrp="1"/>
          </p:cNvSpPr>
          <p:nvPr>
            <p:ph type="sldNum" sz="quarter" idx="12"/>
          </p:nvPr>
        </p:nvSpPr>
        <p:spPr/>
        <p:txBody>
          <a:bodyPr/>
          <a:lstStyle>
            <a:lvl1pPr>
              <a:defRPr/>
            </a:lvl1pPr>
          </a:lstStyle>
          <a:p>
            <a:pPr>
              <a:defRPr/>
            </a:pPr>
            <a:fld id="{97E68300-D0BF-4D23-9346-C731D7C9FB90}" type="slidenum">
              <a:rPr lang="en-US" altLang="en-US"/>
              <a:pPr>
                <a:defRPr/>
              </a:pPr>
              <a:t>‹#›</a:t>
            </a:fld>
            <a:endParaRPr lang="en-US" altLang="en-US"/>
          </a:p>
        </p:txBody>
      </p:sp>
    </p:spTree>
    <p:extLst>
      <p:ext uri="{BB962C8B-B14F-4D97-AF65-F5344CB8AC3E}">
        <p14:creationId xmlns:p14="http://schemas.microsoft.com/office/powerpoint/2010/main" val="17691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5ABFD8-28B0-E139-10D6-9FDFF8EFB49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8088132-B839-A6A8-52C4-2C8B2FACC2F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EDF8395-C756-3FA2-0954-880EB43BA80F}"/>
              </a:ext>
            </a:extLst>
          </p:cNvPr>
          <p:cNvSpPr>
            <a:spLocks noGrp="1"/>
          </p:cNvSpPr>
          <p:nvPr>
            <p:ph type="sldNum" sz="quarter" idx="12"/>
          </p:nvPr>
        </p:nvSpPr>
        <p:spPr/>
        <p:txBody>
          <a:bodyPr/>
          <a:lstStyle>
            <a:lvl1pPr>
              <a:defRPr/>
            </a:lvl1pPr>
          </a:lstStyle>
          <a:p>
            <a:pPr>
              <a:defRPr/>
            </a:pPr>
            <a:fld id="{B440BADE-1652-4ADA-83AD-34FEE7093711}" type="slidenum">
              <a:rPr lang="en-US" altLang="en-US"/>
              <a:pPr>
                <a:defRPr/>
              </a:pPr>
              <a:t>‹#›</a:t>
            </a:fld>
            <a:endParaRPr lang="en-US" altLang="en-US"/>
          </a:p>
        </p:txBody>
      </p:sp>
    </p:spTree>
    <p:extLst>
      <p:ext uri="{BB962C8B-B14F-4D97-AF65-F5344CB8AC3E}">
        <p14:creationId xmlns:p14="http://schemas.microsoft.com/office/powerpoint/2010/main" val="1057629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6A944A4-6CC3-0A19-A8E4-443B831234F6}"/>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E759F40-A6FF-F91B-8540-3C0140B9358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53738DC-89B6-5D2C-1BF6-208C4431BD9B}"/>
              </a:ext>
            </a:extLst>
          </p:cNvPr>
          <p:cNvSpPr>
            <a:spLocks noGrp="1"/>
          </p:cNvSpPr>
          <p:nvPr>
            <p:ph type="sldNum" sz="quarter" idx="12"/>
          </p:nvPr>
        </p:nvSpPr>
        <p:spPr/>
        <p:txBody>
          <a:bodyPr/>
          <a:lstStyle>
            <a:lvl1pPr>
              <a:defRPr/>
            </a:lvl1pPr>
          </a:lstStyle>
          <a:p>
            <a:pPr>
              <a:defRPr/>
            </a:pPr>
            <a:fld id="{3C682434-33E9-4D80-A377-FE00BEAF1E6F}" type="slidenum">
              <a:rPr lang="en-US" altLang="en-US"/>
              <a:pPr>
                <a:defRPr/>
              </a:pPr>
              <a:t>‹#›</a:t>
            </a:fld>
            <a:endParaRPr lang="en-US" altLang="en-US"/>
          </a:p>
        </p:txBody>
      </p:sp>
    </p:spTree>
    <p:extLst>
      <p:ext uri="{BB962C8B-B14F-4D97-AF65-F5344CB8AC3E}">
        <p14:creationId xmlns:p14="http://schemas.microsoft.com/office/powerpoint/2010/main" val="69228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93A2F54-D5EC-A9CA-1DE0-CD9D3D5A6568}"/>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A3FBE1F5-C7B4-343F-9967-CF880E71550C}"/>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C7D11A3C-CF03-881E-20AE-29EA6FAB3317}"/>
              </a:ext>
            </a:extLst>
          </p:cNvPr>
          <p:cNvSpPr>
            <a:spLocks noGrp="1"/>
          </p:cNvSpPr>
          <p:nvPr>
            <p:ph type="sldNum" sz="quarter" idx="12"/>
          </p:nvPr>
        </p:nvSpPr>
        <p:spPr/>
        <p:txBody>
          <a:bodyPr/>
          <a:lstStyle>
            <a:lvl1pPr>
              <a:defRPr/>
            </a:lvl1pPr>
          </a:lstStyle>
          <a:p>
            <a:pPr>
              <a:defRPr/>
            </a:pPr>
            <a:fld id="{E6E39614-B373-42FA-91C4-87612B088BCA}" type="slidenum">
              <a:rPr lang="en-US" altLang="en-US"/>
              <a:pPr>
                <a:defRPr/>
              </a:pPr>
              <a:t>‹#›</a:t>
            </a:fld>
            <a:endParaRPr lang="en-US" altLang="en-US"/>
          </a:p>
        </p:txBody>
      </p:sp>
    </p:spTree>
    <p:extLst>
      <p:ext uri="{BB962C8B-B14F-4D97-AF65-F5344CB8AC3E}">
        <p14:creationId xmlns:p14="http://schemas.microsoft.com/office/powerpoint/2010/main" val="54625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1E284B2-45D4-2ADD-1BEC-4AE29A15E915}"/>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CBFF6E2A-E10A-481E-5FFA-B1D565D28EB8}"/>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44344135-1B45-3E49-E2F9-9930D5E350DC}"/>
              </a:ext>
            </a:extLst>
          </p:cNvPr>
          <p:cNvSpPr>
            <a:spLocks noGrp="1"/>
          </p:cNvSpPr>
          <p:nvPr>
            <p:ph type="sldNum" sz="quarter" idx="12"/>
          </p:nvPr>
        </p:nvSpPr>
        <p:spPr/>
        <p:txBody>
          <a:bodyPr/>
          <a:lstStyle>
            <a:lvl1pPr>
              <a:defRPr/>
            </a:lvl1pPr>
          </a:lstStyle>
          <a:p>
            <a:pPr>
              <a:defRPr/>
            </a:pPr>
            <a:fld id="{4719CE77-B334-464A-964A-4DB90E07FCD4}" type="slidenum">
              <a:rPr lang="en-US" altLang="en-US"/>
              <a:pPr>
                <a:defRPr/>
              </a:pPr>
              <a:t>‹#›</a:t>
            </a:fld>
            <a:endParaRPr lang="en-US" altLang="en-US"/>
          </a:p>
        </p:txBody>
      </p:sp>
    </p:spTree>
    <p:extLst>
      <p:ext uri="{BB962C8B-B14F-4D97-AF65-F5344CB8AC3E}">
        <p14:creationId xmlns:p14="http://schemas.microsoft.com/office/powerpoint/2010/main" val="92331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B36A834-7A56-2FBA-C108-19F2905E100F}"/>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40AED039-573C-8841-1F4A-0D27BA9C4546}"/>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F7AB4A41-1D7C-5FBE-568F-E0F2993C5188}"/>
              </a:ext>
            </a:extLst>
          </p:cNvPr>
          <p:cNvSpPr>
            <a:spLocks noGrp="1"/>
          </p:cNvSpPr>
          <p:nvPr>
            <p:ph type="sldNum" sz="quarter" idx="12"/>
          </p:nvPr>
        </p:nvSpPr>
        <p:spPr/>
        <p:txBody>
          <a:bodyPr/>
          <a:lstStyle>
            <a:lvl1pPr>
              <a:defRPr/>
            </a:lvl1pPr>
          </a:lstStyle>
          <a:p>
            <a:pPr>
              <a:defRPr/>
            </a:pPr>
            <a:fld id="{7F2B7EC4-7BF0-4FE7-8591-1668A61BD4DC}" type="slidenum">
              <a:rPr lang="en-US" altLang="en-US"/>
              <a:pPr>
                <a:defRPr/>
              </a:pPr>
              <a:t>‹#›</a:t>
            </a:fld>
            <a:endParaRPr lang="en-US" altLang="en-US"/>
          </a:p>
        </p:txBody>
      </p:sp>
    </p:spTree>
    <p:extLst>
      <p:ext uri="{BB962C8B-B14F-4D97-AF65-F5344CB8AC3E}">
        <p14:creationId xmlns:p14="http://schemas.microsoft.com/office/powerpoint/2010/main" val="218466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D48CDC7-46D5-0410-600C-BE278D7949A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55B83ABC-0FA1-F836-E3FB-CB4272B86604}"/>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F23B459-B7BF-5758-393F-C75DAD2C7EA4}"/>
              </a:ext>
            </a:extLst>
          </p:cNvPr>
          <p:cNvSpPr>
            <a:spLocks noGrp="1"/>
          </p:cNvSpPr>
          <p:nvPr>
            <p:ph type="sldNum" sz="quarter" idx="12"/>
          </p:nvPr>
        </p:nvSpPr>
        <p:spPr/>
        <p:txBody>
          <a:bodyPr/>
          <a:lstStyle>
            <a:lvl1pPr>
              <a:defRPr/>
            </a:lvl1pPr>
          </a:lstStyle>
          <a:p>
            <a:pPr>
              <a:defRPr/>
            </a:pPr>
            <a:fld id="{92DF461A-C157-4167-81AE-84B5C6BC612A}" type="slidenum">
              <a:rPr lang="en-US" altLang="en-US"/>
              <a:pPr>
                <a:defRPr/>
              </a:pPr>
              <a:t>‹#›</a:t>
            </a:fld>
            <a:endParaRPr lang="en-US" altLang="en-US"/>
          </a:p>
        </p:txBody>
      </p:sp>
    </p:spTree>
    <p:extLst>
      <p:ext uri="{BB962C8B-B14F-4D97-AF65-F5344CB8AC3E}">
        <p14:creationId xmlns:p14="http://schemas.microsoft.com/office/powerpoint/2010/main" val="143082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41D3854-2324-A7FB-5FA1-6FD9BA25C240}"/>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E54E250-01C3-042D-E968-755270988D4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91763D3-B4B4-2BDF-0F40-9D348BA159A2}"/>
              </a:ext>
            </a:extLst>
          </p:cNvPr>
          <p:cNvSpPr>
            <a:spLocks noGrp="1"/>
          </p:cNvSpPr>
          <p:nvPr>
            <p:ph type="sldNum" sz="quarter" idx="12"/>
          </p:nvPr>
        </p:nvSpPr>
        <p:spPr/>
        <p:txBody>
          <a:bodyPr/>
          <a:lstStyle>
            <a:lvl1pPr>
              <a:defRPr/>
            </a:lvl1pPr>
          </a:lstStyle>
          <a:p>
            <a:pPr>
              <a:defRPr/>
            </a:pPr>
            <a:fld id="{B5AAF57F-CF08-403B-840B-6870D648F30A}" type="slidenum">
              <a:rPr lang="en-US" altLang="en-US"/>
              <a:pPr>
                <a:defRPr/>
              </a:pPr>
              <a:t>‹#›</a:t>
            </a:fld>
            <a:endParaRPr lang="en-US" altLang="en-US"/>
          </a:p>
        </p:txBody>
      </p:sp>
    </p:spTree>
    <p:extLst>
      <p:ext uri="{BB962C8B-B14F-4D97-AF65-F5344CB8AC3E}">
        <p14:creationId xmlns:p14="http://schemas.microsoft.com/office/powerpoint/2010/main" val="376591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CCDDEC4-D241-9DF6-D41A-13CB45B15E6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2E7AAE4-7FCF-01A9-BAC6-F623BDA15F2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0D3DE6A-D70E-BCFF-0307-C560D0D3B61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charset="0"/>
              </a:defRPr>
            </a:lvl1pPr>
          </a:lstStyle>
          <a:p>
            <a:pPr>
              <a:defRPr/>
            </a:pPr>
            <a:endParaRPr lang="en-US" altLang="en-US"/>
          </a:p>
        </p:txBody>
      </p:sp>
      <p:sp>
        <p:nvSpPr>
          <p:cNvPr id="5" name="Footer Placeholder 4">
            <a:extLst>
              <a:ext uri="{FF2B5EF4-FFF2-40B4-BE49-F238E27FC236}">
                <a16:creationId xmlns:a16="http://schemas.microsoft.com/office/drawing/2014/main" id="{4093F65C-4D9E-59ED-1639-086387CD5B3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BFEF24E2-3157-A3B8-F285-C593C60B5E3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2146D05-8B5E-460E-982B-D4372250D7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eepping728@gmail.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4A8681D-C596-D434-9F6E-4944D70CCFD9}"/>
              </a:ext>
            </a:extLst>
          </p:cNvPr>
          <p:cNvSpPr>
            <a:spLocks noGrp="1"/>
          </p:cNvSpPr>
          <p:nvPr>
            <p:ph type="ctrTitle"/>
          </p:nvPr>
        </p:nvSpPr>
        <p:spPr>
          <a:xfrm>
            <a:off x="762000" y="1219200"/>
            <a:ext cx="7772400" cy="2438400"/>
          </a:xfrm>
        </p:spPr>
        <p:txBody>
          <a:bodyPr/>
          <a:lstStyle/>
          <a:p>
            <a:pPr eaLnBrk="1" hangingPunct="1"/>
            <a:r>
              <a:rPr lang="en-US" altLang="en-US" sz="4800"/>
              <a:t>GFWC-WI   </a:t>
            </a:r>
          </a:p>
        </p:txBody>
      </p:sp>
      <p:sp>
        <p:nvSpPr>
          <p:cNvPr id="2051" name="Rectangle 3">
            <a:extLst>
              <a:ext uri="{FF2B5EF4-FFF2-40B4-BE49-F238E27FC236}">
                <a16:creationId xmlns:a16="http://schemas.microsoft.com/office/drawing/2014/main" id="{31FE3DBB-2143-D8CB-EF38-3C04CC61CB3C}"/>
              </a:ext>
            </a:extLst>
          </p:cNvPr>
          <p:cNvSpPr>
            <a:spLocks noGrp="1" noChangeArrowheads="1"/>
          </p:cNvSpPr>
          <p:nvPr>
            <p:ph type="subTitle" idx="1"/>
          </p:nvPr>
        </p:nvSpPr>
        <p:spPr>
          <a:xfrm>
            <a:off x="1295400" y="3124200"/>
            <a:ext cx="7086600" cy="3429000"/>
          </a:xfrm>
        </p:spPr>
        <p:txBody>
          <a:bodyPr rtlCol="0">
            <a:normAutofit fontScale="92500" lnSpcReduction="10000"/>
          </a:bodyPr>
          <a:lstStyle/>
          <a:p>
            <a:pPr eaLnBrk="1" fontAlgn="auto" hangingPunct="1">
              <a:lnSpc>
                <a:spcPct val="80000"/>
              </a:lnSpc>
              <a:spcAft>
                <a:spcPts val="0"/>
              </a:spcAft>
              <a:defRPr/>
            </a:pPr>
            <a:r>
              <a:rPr lang="en-US" altLang="en-US" sz="5400" b="1" dirty="0"/>
              <a:t>Chairwomen Reporting Workshop</a:t>
            </a:r>
          </a:p>
          <a:p>
            <a:pPr eaLnBrk="1" fontAlgn="auto" hangingPunct="1">
              <a:lnSpc>
                <a:spcPct val="80000"/>
              </a:lnSpc>
              <a:spcAft>
                <a:spcPts val="0"/>
              </a:spcAft>
              <a:defRPr/>
            </a:pPr>
            <a:r>
              <a:rPr lang="en-US" altLang="en-US" sz="5400" b="1" dirty="0"/>
              <a:t>September 2022</a:t>
            </a:r>
          </a:p>
          <a:p>
            <a:pPr eaLnBrk="1" fontAlgn="auto" hangingPunct="1">
              <a:lnSpc>
                <a:spcPct val="80000"/>
              </a:lnSpc>
              <a:spcAft>
                <a:spcPts val="0"/>
              </a:spcAft>
              <a:defRPr/>
            </a:pPr>
            <a:endParaRPr lang="en-US" altLang="en-US" sz="5400" b="1" dirty="0"/>
          </a:p>
          <a:p>
            <a:pPr eaLnBrk="1" fontAlgn="auto" hangingPunct="1">
              <a:lnSpc>
                <a:spcPct val="80000"/>
              </a:lnSpc>
              <a:spcAft>
                <a:spcPts val="0"/>
              </a:spcAft>
              <a:defRPr/>
            </a:pPr>
            <a:r>
              <a:rPr lang="en-US" altLang="en-US" sz="2800" dirty="0"/>
              <a:t>By Erin Epping</a:t>
            </a:r>
          </a:p>
          <a:p>
            <a:pPr eaLnBrk="1" fontAlgn="auto" hangingPunct="1">
              <a:lnSpc>
                <a:spcPct val="80000"/>
              </a:lnSpc>
              <a:spcAft>
                <a:spcPts val="0"/>
              </a:spcAft>
              <a:defRPr/>
            </a:pPr>
            <a:r>
              <a:rPr lang="en-US" altLang="en-US" sz="2800" dirty="0"/>
              <a:t>GFWC-WI Second Vice President</a:t>
            </a:r>
          </a:p>
          <a:p>
            <a:pPr eaLnBrk="1" fontAlgn="auto" hangingPunct="1">
              <a:lnSpc>
                <a:spcPct val="80000"/>
              </a:lnSpc>
              <a:spcAft>
                <a:spcPts val="0"/>
              </a:spcAft>
              <a:defRPr/>
            </a:pPr>
            <a:endParaRPr lang="en-US" altLang="en-US" sz="2800" dirty="0"/>
          </a:p>
        </p:txBody>
      </p:sp>
      <p:pic>
        <p:nvPicPr>
          <p:cNvPr id="2052" name="Picture 4">
            <a:extLst>
              <a:ext uri="{FF2B5EF4-FFF2-40B4-BE49-F238E27FC236}">
                <a16:creationId xmlns:a16="http://schemas.microsoft.com/office/drawing/2014/main" id="{920ADA7D-AFF3-ECD7-26F0-4F2B26689E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4267200"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4CA93020-DBC4-98AF-D83C-EC10B5A4AF2E}"/>
              </a:ext>
            </a:extLst>
          </p:cNvPr>
          <p:cNvSpPr>
            <a:spLocks noGrp="1"/>
          </p:cNvSpPr>
          <p:nvPr>
            <p:ph type="ctrTitle"/>
          </p:nvPr>
        </p:nvSpPr>
        <p:spPr>
          <a:xfrm>
            <a:off x="685800" y="1905000"/>
            <a:ext cx="7772400" cy="3124200"/>
          </a:xfrm>
        </p:spPr>
        <p:txBody>
          <a:bodyPr/>
          <a:lstStyle/>
          <a:p>
            <a:pPr eaLnBrk="1" hangingPunct="1"/>
            <a:r>
              <a:rPr lang="en-US" altLang="en-US"/>
              <a:t>Q &amp; A</a:t>
            </a:r>
            <a:br>
              <a:rPr lang="en-US" altLang="en-US"/>
            </a:br>
            <a:br>
              <a:rPr lang="en-US" altLang="en-US"/>
            </a:br>
            <a:r>
              <a:rPr lang="en-US" altLang="en-US"/>
              <a:t>Thank you and </a:t>
            </a:r>
            <a:br>
              <a:rPr lang="en-US" altLang="en-US"/>
            </a:br>
            <a:r>
              <a:rPr lang="en-US" altLang="en-US"/>
              <a:t>Happy Reporting!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6992ED9-BE88-3D86-EE88-542DB2E6F380}"/>
              </a:ext>
            </a:extLst>
          </p:cNvPr>
          <p:cNvSpPr>
            <a:spLocks noGrp="1"/>
          </p:cNvSpPr>
          <p:nvPr>
            <p:ph type="title"/>
          </p:nvPr>
        </p:nvSpPr>
        <p:spPr/>
        <p:txBody>
          <a:bodyPr/>
          <a:lstStyle/>
          <a:p>
            <a:pPr eaLnBrk="1" hangingPunct="1"/>
            <a:r>
              <a:rPr lang="en-US" altLang="en-US"/>
              <a:t>Today’s Agenda</a:t>
            </a:r>
          </a:p>
        </p:txBody>
      </p:sp>
      <p:sp>
        <p:nvSpPr>
          <p:cNvPr id="3075" name="Rectangle 3">
            <a:extLst>
              <a:ext uri="{FF2B5EF4-FFF2-40B4-BE49-F238E27FC236}">
                <a16:creationId xmlns:a16="http://schemas.microsoft.com/office/drawing/2014/main" id="{D5197023-5C4F-9E3E-9271-931C1F3CA935}"/>
              </a:ext>
            </a:extLst>
          </p:cNvPr>
          <p:cNvSpPr>
            <a:spLocks noGrp="1"/>
          </p:cNvSpPr>
          <p:nvPr>
            <p:ph idx="1"/>
          </p:nvPr>
        </p:nvSpPr>
        <p:spPr>
          <a:xfrm>
            <a:off x="457200" y="1600200"/>
            <a:ext cx="8229600" cy="4876800"/>
          </a:xfrm>
        </p:spPr>
        <p:txBody>
          <a:bodyPr/>
          <a:lstStyle/>
          <a:p>
            <a:pPr marL="514350" indent="-514350" eaLnBrk="1" hangingPunct="1">
              <a:buFont typeface="Calibri" panose="020F0502020204030204" pitchFamily="34" charset="0"/>
              <a:buAutoNum type="arabicPeriod"/>
            </a:pPr>
            <a:r>
              <a:rPr lang="en-US" altLang="en-US"/>
              <a:t>Judging Reports</a:t>
            </a:r>
          </a:p>
          <a:p>
            <a:pPr lvl="1" eaLnBrk="1" hangingPunct="1">
              <a:buFont typeface="Wingdings" panose="05000000000000000000" pitchFamily="2" charset="2"/>
              <a:buChar char="v"/>
            </a:pPr>
            <a:r>
              <a:rPr lang="en-US" altLang="en-US"/>
              <a:t>Why do we judge club reports?</a:t>
            </a:r>
          </a:p>
          <a:p>
            <a:pPr lvl="1" eaLnBrk="1" hangingPunct="1">
              <a:buFont typeface="Wingdings" panose="05000000000000000000" pitchFamily="2" charset="2"/>
              <a:buChar char="v"/>
            </a:pPr>
            <a:r>
              <a:rPr lang="en-US" altLang="en-US"/>
              <a:t>When do we judge them?</a:t>
            </a:r>
          </a:p>
          <a:p>
            <a:pPr lvl="1" eaLnBrk="1" hangingPunct="1">
              <a:buFont typeface="Wingdings" panose="05000000000000000000" pitchFamily="2" charset="2"/>
              <a:buChar char="v"/>
            </a:pPr>
            <a:r>
              <a:rPr lang="en-US" altLang="en-US"/>
              <a:t>How to judge reports?</a:t>
            </a:r>
          </a:p>
          <a:p>
            <a:pPr marL="514350" indent="-514350" eaLnBrk="1" hangingPunct="1">
              <a:buFont typeface="Calibri" panose="020F0502020204030204" pitchFamily="34" charset="0"/>
              <a:buAutoNum type="arabicPeriod" startAt="2"/>
            </a:pPr>
            <a:r>
              <a:rPr lang="en-US" altLang="en-US"/>
              <a:t>What next?</a:t>
            </a:r>
          </a:p>
          <a:p>
            <a:pPr marL="514350" indent="-514350" eaLnBrk="1" hangingPunct="1">
              <a:buFont typeface="Calibri" panose="020F0502020204030204" pitchFamily="34" charset="0"/>
              <a:buAutoNum type="arabicPeriod" startAt="2"/>
            </a:pPr>
            <a:r>
              <a:rPr lang="en-US" altLang="en-US"/>
              <a:t>What to do with a completed report</a:t>
            </a:r>
          </a:p>
          <a:p>
            <a:pPr marL="514350" indent="-514350" eaLnBrk="1" hangingPunct="1">
              <a:buFont typeface="Calibri" panose="020F0502020204030204" pitchFamily="34" charset="0"/>
              <a:buAutoNum type="arabicPeriod" startAt="2"/>
            </a:pPr>
            <a:r>
              <a:rPr lang="en-US" altLang="en-US"/>
              <a:t>Check list</a:t>
            </a:r>
          </a:p>
          <a:p>
            <a:pPr marL="514350" indent="-514350" eaLnBrk="1" hangingPunct="1">
              <a:buFont typeface="Calibri" panose="020F0502020204030204" pitchFamily="34" charset="0"/>
              <a:buAutoNum type="arabicPeriod" startAt="2"/>
            </a:pPr>
            <a:r>
              <a:rPr lang="en-US" altLang="en-US"/>
              <a:t>Q &amp; 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B13830F-98FA-4653-FD08-8268BE8C9AC4}"/>
              </a:ext>
            </a:extLst>
          </p:cNvPr>
          <p:cNvSpPr>
            <a:spLocks noGrp="1"/>
          </p:cNvSpPr>
          <p:nvPr>
            <p:ph type="title"/>
          </p:nvPr>
        </p:nvSpPr>
        <p:spPr>
          <a:xfrm>
            <a:off x="457200" y="304800"/>
            <a:ext cx="8229600" cy="1143000"/>
          </a:xfrm>
        </p:spPr>
        <p:txBody>
          <a:bodyPr/>
          <a:lstStyle/>
          <a:p>
            <a:pPr eaLnBrk="1" hangingPunct="1"/>
            <a:r>
              <a:rPr lang="en-US" altLang="en-US"/>
              <a:t>Why do we judge club reports?</a:t>
            </a:r>
          </a:p>
        </p:txBody>
      </p:sp>
      <p:sp>
        <p:nvSpPr>
          <p:cNvPr id="4099" name="Rectangle 8">
            <a:extLst>
              <a:ext uri="{FF2B5EF4-FFF2-40B4-BE49-F238E27FC236}">
                <a16:creationId xmlns:a16="http://schemas.microsoft.com/office/drawing/2014/main" id="{35281A63-C881-FA78-5952-5CE6DB2E2392}"/>
              </a:ext>
            </a:extLst>
          </p:cNvPr>
          <p:cNvSpPr>
            <a:spLocks noGrp="1"/>
          </p:cNvSpPr>
          <p:nvPr>
            <p:ph idx="1"/>
          </p:nvPr>
        </p:nvSpPr>
        <p:spPr/>
        <p:txBody>
          <a:bodyPr/>
          <a:lstStyle/>
          <a:p>
            <a:pPr eaLnBrk="1" hangingPunct="1">
              <a:lnSpc>
                <a:spcPct val="150000"/>
              </a:lnSpc>
              <a:buFont typeface="Wingdings" panose="05000000000000000000" pitchFamily="2" charset="2"/>
              <a:buChar char="v"/>
            </a:pPr>
            <a:r>
              <a:rPr lang="en-US" altLang="en-US" sz="2400"/>
              <a:t>Document a snapshot of our state’s successes!</a:t>
            </a:r>
          </a:p>
          <a:p>
            <a:pPr eaLnBrk="1" hangingPunct="1">
              <a:lnSpc>
                <a:spcPct val="150000"/>
              </a:lnSpc>
              <a:buFont typeface="Wingdings" panose="05000000000000000000" pitchFamily="2" charset="2"/>
              <a:buChar char="v"/>
            </a:pPr>
            <a:r>
              <a:rPr lang="en-US" altLang="en-US" sz="2400"/>
              <a:t>Select up to the best 10 projects across the state and share with International organization.</a:t>
            </a:r>
          </a:p>
          <a:p>
            <a:pPr eaLnBrk="1" hangingPunct="1">
              <a:lnSpc>
                <a:spcPct val="150000"/>
              </a:lnSpc>
              <a:buFont typeface="Wingdings" panose="05000000000000000000" pitchFamily="2" charset="2"/>
              <a:buChar char="v"/>
            </a:pPr>
            <a:r>
              <a:rPr lang="en-US" altLang="en-US" sz="2400"/>
              <a:t>Select the most creative project in order to enter to win an award at International</a:t>
            </a:r>
          </a:p>
          <a:p>
            <a:pPr eaLnBrk="1" hangingPunct="1">
              <a:lnSpc>
                <a:spcPct val="150000"/>
              </a:lnSpc>
              <a:buFont typeface="Wingdings" panose="05000000000000000000" pitchFamily="2" charset="2"/>
              <a:buChar char="v"/>
            </a:pPr>
            <a:r>
              <a:rPr lang="en-US" altLang="en-US" sz="2400"/>
              <a:t>Win Awards at State and International.</a:t>
            </a:r>
          </a:p>
          <a:p>
            <a:pPr eaLnBrk="1" hangingPunct="1">
              <a:lnSpc>
                <a:spcPct val="150000"/>
              </a:lnSpc>
              <a:buFont typeface="Wingdings" panose="05000000000000000000" pitchFamily="2" charset="2"/>
              <a:buChar char="v"/>
            </a:pP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04F2A7F-FBD5-4A47-2F7E-A2705FC436CA}"/>
              </a:ext>
            </a:extLst>
          </p:cNvPr>
          <p:cNvSpPr>
            <a:spLocks noGrp="1"/>
          </p:cNvSpPr>
          <p:nvPr>
            <p:ph type="title"/>
          </p:nvPr>
        </p:nvSpPr>
        <p:spPr>
          <a:xfrm>
            <a:off x="457200" y="304800"/>
            <a:ext cx="8229600" cy="1143000"/>
          </a:xfrm>
        </p:spPr>
        <p:txBody>
          <a:bodyPr/>
          <a:lstStyle/>
          <a:p>
            <a:pPr eaLnBrk="1" hangingPunct="1"/>
            <a:r>
              <a:rPr lang="en-US" altLang="en-US"/>
              <a:t>When do we judge them?</a:t>
            </a:r>
          </a:p>
        </p:txBody>
      </p:sp>
      <p:sp>
        <p:nvSpPr>
          <p:cNvPr id="5123" name="Rectangle 8">
            <a:extLst>
              <a:ext uri="{FF2B5EF4-FFF2-40B4-BE49-F238E27FC236}">
                <a16:creationId xmlns:a16="http://schemas.microsoft.com/office/drawing/2014/main" id="{4BE81CA9-B841-2C3E-5B51-8B563D9B7582}"/>
              </a:ext>
            </a:extLst>
          </p:cNvPr>
          <p:cNvSpPr>
            <a:spLocks noGrp="1"/>
          </p:cNvSpPr>
          <p:nvPr>
            <p:ph idx="1"/>
          </p:nvPr>
        </p:nvSpPr>
        <p:spPr/>
        <p:txBody>
          <a:bodyPr/>
          <a:lstStyle/>
          <a:p>
            <a:pPr eaLnBrk="1" hangingPunct="1">
              <a:lnSpc>
                <a:spcPct val="150000"/>
              </a:lnSpc>
              <a:buFont typeface="Wingdings" panose="05000000000000000000" pitchFamily="2" charset="2"/>
              <a:buChar char="v"/>
            </a:pPr>
            <a:r>
              <a:rPr lang="en-US" altLang="en-US" sz="2400"/>
              <a:t>Reports are based on calendar year, January to December.</a:t>
            </a:r>
          </a:p>
          <a:p>
            <a:pPr eaLnBrk="1" hangingPunct="1">
              <a:lnSpc>
                <a:spcPct val="150000"/>
              </a:lnSpc>
              <a:buFont typeface="Wingdings" panose="05000000000000000000" pitchFamily="2" charset="2"/>
              <a:buChar char="v"/>
            </a:pPr>
            <a:r>
              <a:rPr lang="en-US" altLang="en-US" sz="2400"/>
              <a:t>All club reports are due to GFWC-WI by January 31</a:t>
            </a:r>
            <a:r>
              <a:rPr lang="en-US" altLang="en-US" sz="2400" baseline="30000"/>
              <a:t>st</a:t>
            </a:r>
            <a:r>
              <a:rPr lang="en-US" altLang="en-US" sz="2400"/>
              <a:t> for the projects from the previous year. For example, all projects from 2022 need to be reported and submitted by January 31, 2023.</a:t>
            </a:r>
          </a:p>
          <a:p>
            <a:pPr eaLnBrk="1" hangingPunct="1">
              <a:lnSpc>
                <a:spcPct val="150000"/>
              </a:lnSpc>
              <a:buFont typeface="Wingdings" panose="05000000000000000000" pitchFamily="2" charset="2"/>
              <a:buChar char="v"/>
            </a:pPr>
            <a:r>
              <a:rPr lang="en-US" altLang="en-US" sz="2400"/>
              <a:t>By Mid February you will receive an email with the login and password to obtain an electronic copy of your reports.</a:t>
            </a:r>
          </a:p>
          <a:p>
            <a:pPr eaLnBrk="1" hangingPunct="1">
              <a:lnSpc>
                <a:spcPct val="150000"/>
              </a:lnSpc>
              <a:buFont typeface="Wingdings" panose="05000000000000000000" pitchFamily="2" charset="2"/>
              <a:buChar char="v"/>
            </a:pPr>
            <a:r>
              <a:rPr lang="en-US" altLang="en-US" sz="2400"/>
              <a:t>Most reports are due to International Chairwomen and Erin Epping by March 15, 2023.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3EC7A03-9557-266B-3C4A-7D5CAC82A6C9}"/>
              </a:ext>
            </a:extLst>
          </p:cNvPr>
          <p:cNvSpPr>
            <a:spLocks noGrp="1"/>
          </p:cNvSpPr>
          <p:nvPr>
            <p:ph type="title"/>
          </p:nvPr>
        </p:nvSpPr>
        <p:spPr>
          <a:xfrm>
            <a:off x="457200" y="304800"/>
            <a:ext cx="8229600" cy="1143000"/>
          </a:xfrm>
        </p:spPr>
        <p:txBody>
          <a:bodyPr/>
          <a:lstStyle/>
          <a:p>
            <a:pPr eaLnBrk="1" hangingPunct="1"/>
            <a:r>
              <a:rPr lang="en-US" altLang="en-US"/>
              <a:t>How to judge reports</a:t>
            </a:r>
          </a:p>
        </p:txBody>
      </p:sp>
      <p:sp>
        <p:nvSpPr>
          <p:cNvPr id="14344" name="Rectangle 8">
            <a:extLst>
              <a:ext uri="{FF2B5EF4-FFF2-40B4-BE49-F238E27FC236}">
                <a16:creationId xmlns:a16="http://schemas.microsoft.com/office/drawing/2014/main" id="{7AFB2108-A74E-CF25-4B29-ED99D3379390}"/>
              </a:ext>
            </a:extLst>
          </p:cNvPr>
          <p:cNvSpPr>
            <a:spLocks noGrp="1" noChangeArrowheads="1"/>
          </p:cNvSpPr>
          <p:nvPr>
            <p:ph idx="1"/>
          </p:nvPr>
        </p:nvSpPr>
        <p:spPr>
          <a:xfrm>
            <a:off x="457200" y="1295400"/>
            <a:ext cx="8458200" cy="5029200"/>
          </a:xfrm>
        </p:spPr>
        <p:txBody>
          <a:bodyPr rtlCol="0">
            <a:normAutofit fontScale="77500" lnSpcReduction="20000"/>
          </a:bodyPr>
          <a:lstStyle/>
          <a:p>
            <a:pPr eaLnBrk="1" fontAlgn="auto" hangingPunct="1">
              <a:lnSpc>
                <a:spcPct val="150000"/>
              </a:lnSpc>
              <a:spcAft>
                <a:spcPts val="0"/>
              </a:spcAft>
              <a:buFont typeface="Wingdings" panose="05000000000000000000" pitchFamily="2" charset="2"/>
              <a:buChar char="v"/>
              <a:defRPr/>
            </a:pPr>
            <a:r>
              <a:rPr lang="en-US" altLang="en-US" sz="2400" dirty="0"/>
              <a:t>Read all the club reports.</a:t>
            </a:r>
          </a:p>
          <a:p>
            <a:pPr eaLnBrk="1" fontAlgn="auto" hangingPunct="1">
              <a:lnSpc>
                <a:spcPct val="150000"/>
              </a:lnSpc>
              <a:spcAft>
                <a:spcPts val="0"/>
              </a:spcAft>
              <a:buFont typeface="Wingdings" panose="05000000000000000000" pitchFamily="2" charset="2"/>
              <a:buChar char="v"/>
              <a:defRPr/>
            </a:pPr>
            <a:r>
              <a:rPr lang="en-US" altLang="en-US" sz="2400" dirty="0"/>
              <a:t>Complete the Criteria for Judging Spreadsheet provided either electronically or manually.  Instructions are in the spreadsheet for how to use.  Clubs are categorized by Category 1 with 30 or more members and Category 2 with Under 30 members.</a:t>
            </a:r>
          </a:p>
          <a:p>
            <a:pPr eaLnBrk="1" fontAlgn="auto" hangingPunct="1">
              <a:lnSpc>
                <a:spcPct val="150000"/>
              </a:lnSpc>
              <a:spcAft>
                <a:spcPts val="0"/>
              </a:spcAft>
              <a:buFont typeface="Wingdings" panose="05000000000000000000" pitchFamily="2" charset="2"/>
              <a:buChar char="v"/>
              <a:defRPr/>
            </a:pPr>
            <a:r>
              <a:rPr lang="en-US" altLang="en-US" sz="2400" dirty="0"/>
              <a:t>Score the club reports for a Club or Community Impact on a scale of 0 to 10. (This is your subjective score.)</a:t>
            </a:r>
          </a:p>
          <a:p>
            <a:pPr eaLnBrk="1" fontAlgn="auto" hangingPunct="1">
              <a:lnSpc>
                <a:spcPct val="150000"/>
              </a:lnSpc>
              <a:spcAft>
                <a:spcPts val="0"/>
              </a:spcAft>
              <a:buFont typeface="Wingdings" panose="05000000000000000000" pitchFamily="2" charset="2"/>
              <a:buChar char="v"/>
              <a:defRPr/>
            </a:pPr>
            <a:r>
              <a:rPr lang="en-US" altLang="en-US" sz="2400" dirty="0"/>
              <a:t>Select the Best Overall Club and the Club with the Best Single Project and the Project Name.  The best single project does not need to be from the Best Overall Club.  </a:t>
            </a:r>
          </a:p>
          <a:p>
            <a:pPr eaLnBrk="1" fontAlgn="auto" hangingPunct="1">
              <a:lnSpc>
                <a:spcPct val="150000"/>
              </a:lnSpc>
              <a:spcAft>
                <a:spcPts val="0"/>
              </a:spcAft>
              <a:buFont typeface="Wingdings" panose="05000000000000000000" pitchFamily="2" charset="2"/>
              <a:buChar char="v"/>
              <a:defRPr/>
            </a:pPr>
            <a:r>
              <a:rPr lang="en-US" sz="2400" dirty="0">
                <a:solidFill>
                  <a:srgbClr val="000000"/>
                </a:solidFill>
              </a:rPr>
              <a:t>Remember, The Best Single Project could be a new project, or a project working with a partner, or a creative project.</a:t>
            </a:r>
            <a:endParaRPr lang="en-US" altLang="en-US" sz="2400" dirty="0"/>
          </a:p>
          <a:p>
            <a:pPr eaLnBrk="1" fontAlgn="auto" hangingPunct="1">
              <a:lnSpc>
                <a:spcPct val="150000"/>
              </a:lnSpc>
              <a:spcAft>
                <a:spcPts val="0"/>
              </a:spcAft>
              <a:buFont typeface="Wingdings" panose="05000000000000000000" pitchFamily="2" charset="2"/>
              <a:buChar char="v"/>
              <a:defRPr/>
            </a:pPr>
            <a:endParaRPr lang="en-US"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023089B3-99D2-0210-A3B7-463953019307}"/>
              </a:ext>
            </a:extLst>
          </p:cNvPr>
          <p:cNvSpPr>
            <a:spLocks noGrp="1"/>
          </p:cNvSpPr>
          <p:nvPr>
            <p:ph type="title"/>
          </p:nvPr>
        </p:nvSpPr>
        <p:spPr>
          <a:xfrm>
            <a:off x="457200" y="304800"/>
            <a:ext cx="8229600" cy="1143000"/>
          </a:xfrm>
        </p:spPr>
        <p:txBody>
          <a:bodyPr/>
          <a:lstStyle/>
          <a:p>
            <a:pPr eaLnBrk="1" hangingPunct="1"/>
            <a:r>
              <a:rPr lang="en-US" altLang="en-US"/>
              <a:t>What next?</a:t>
            </a:r>
          </a:p>
        </p:txBody>
      </p:sp>
      <p:sp>
        <p:nvSpPr>
          <p:cNvPr id="7171" name="Rectangle 8">
            <a:extLst>
              <a:ext uri="{FF2B5EF4-FFF2-40B4-BE49-F238E27FC236}">
                <a16:creationId xmlns:a16="http://schemas.microsoft.com/office/drawing/2014/main" id="{17930AB4-C87B-9FF4-FA1D-AF67A0AED041}"/>
              </a:ext>
            </a:extLst>
          </p:cNvPr>
          <p:cNvSpPr>
            <a:spLocks noGrp="1"/>
          </p:cNvSpPr>
          <p:nvPr>
            <p:ph idx="1"/>
          </p:nvPr>
        </p:nvSpPr>
        <p:spPr>
          <a:xfrm>
            <a:off x="457200" y="1295400"/>
            <a:ext cx="8458200" cy="5257800"/>
          </a:xfrm>
        </p:spPr>
        <p:txBody>
          <a:bodyPr/>
          <a:lstStyle/>
          <a:p>
            <a:pPr eaLnBrk="1" hangingPunct="1">
              <a:lnSpc>
                <a:spcPct val="150000"/>
              </a:lnSpc>
              <a:buFont typeface="Wingdings" panose="05000000000000000000" pitchFamily="2" charset="2"/>
              <a:buChar char="v"/>
            </a:pPr>
            <a:r>
              <a:rPr lang="en-US" altLang="en-US" sz="1800"/>
              <a:t>Complete the two International Forms provided to you.</a:t>
            </a:r>
          </a:p>
          <a:p>
            <a:pPr lvl="1" eaLnBrk="1" hangingPunct="1">
              <a:lnSpc>
                <a:spcPct val="150000"/>
              </a:lnSpc>
              <a:buFont typeface="Wingdings" panose="05000000000000000000" pitchFamily="2" charset="2"/>
              <a:buChar char="v"/>
            </a:pPr>
            <a:r>
              <a:rPr lang="en-US" altLang="en-US" sz="1800"/>
              <a:t>Award Entry Coversheet </a:t>
            </a:r>
          </a:p>
          <a:p>
            <a:pPr lvl="2" eaLnBrk="1" hangingPunct="1">
              <a:lnSpc>
                <a:spcPct val="150000"/>
              </a:lnSpc>
              <a:buFont typeface="Wingdings" panose="05000000000000000000" pitchFamily="2" charset="2"/>
              <a:buChar char="v"/>
            </a:pPr>
            <a:r>
              <a:rPr lang="en-US" altLang="en-US" sz="1800"/>
              <a:t>Documenting up to ten(10) specific projects completed by clubs that have made the most impact in a community or club.  Include information that describes the “who, what, when, where, how, and why” of the project and pertinent statistics.</a:t>
            </a:r>
          </a:p>
          <a:p>
            <a:pPr lvl="2" eaLnBrk="1" hangingPunct="1">
              <a:lnSpc>
                <a:spcPct val="150000"/>
              </a:lnSpc>
              <a:buFont typeface="Wingdings" panose="05000000000000000000" pitchFamily="2" charset="2"/>
              <a:buChar char="v"/>
            </a:pPr>
            <a:r>
              <a:rPr lang="en-US" altLang="en-US" sz="1800"/>
              <a:t>Describing the activities at the GFWC-WI level initiated and organized by you, the GFWC-WI Chairman.</a:t>
            </a:r>
          </a:p>
          <a:p>
            <a:pPr lvl="1" eaLnBrk="1" hangingPunct="1">
              <a:lnSpc>
                <a:spcPct val="150000"/>
              </a:lnSpc>
              <a:buFont typeface="Wingdings" panose="05000000000000000000" pitchFamily="2" charset="2"/>
              <a:buChar char="v"/>
            </a:pPr>
            <a:r>
              <a:rPr lang="en-US" altLang="en-US" sz="1800"/>
              <a:t>Creativity Award </a:t>
            </a:r>
          </a:p>
          <a:p>
            <a:pPr lvl="2" eaLnBrk="1" hangingPunct="1">
              <a:lnSpc>
                <a:spcPct val="150000"/>
              </a:lnSpc>
              <a:buFont typeface="Wingdings" panose="05000000000000000000" pitchFamily="2" charset="2"/>
              <a:buChar char="v"/>
            </a:pPr>
            <a:r>
              <a:rPr lang="en-US" altLang="en-US" sz="1800"/>
              <a:t>Describing a narrative of the most creative project by one GFWC-WI club for consideration of the $50 creativity award (this is judged separately and may also be part of the ten (10) projects listed on the Award Entry Coversheet).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a:extLst>
              <a:ext uri="{FF2B5EF4-FFF2-40B4-BE49-F238E27FC236}">
                <a16:creationId xmlns:a16="http://schemas.microsoft.com/office/drawing/2014/main" id="{D72A0301-C98A-E75F-92A1-43060C506F92}"/>
              </a:ext>
            </a:extLst>
          </p:cNvPr>
          <p:cNvSpPr>
            <a:spLocks noGrp="1" noChangeArrowheads="1"/>
          </p:cNvSpPr>
          <p:nvPr>
            <p:ph type="ctrTitle"/>
          </p:nvPr>
        </p:nvSpPr>
        <p:spPr>
          <a:xfrm>
            <a:off x="685800" y="609600"/>
            <a:ext cx="7772400" cy="917575"/>
          </a:xfrm>
        </p:spPr>
        <p:txBody>
          <a:bodyPr rtlCol="0">
            <a:normAutofit fontScale="90000"/>
          </a:bodyPr>
          <a:lstStyle/>
          <a:p>
            <a:pPr eaLnBrk="1" fontAlgn="auto" hangingPunct="1">
              <a:spcAft>
                <a:spcPts val="0"/>
              </a:spcAft>
              <a:defRPr/>
            </a:pPr>
            <a:r>
              <a:rPr lang="en-US" altLang="en-US" dirty="0"/>
              <a:t>What to do with a completed report</a:t>
            </a:r>
            <a:br>
              <a:rPr lang="en-US" altLang="en-US" dirty="0"/>
            </a:br>
            <a:endParaRPr lang="en-US" altLang="en-US" dirty="0"/>
          </a:p>
        </p:txBody>
      </p:sp>
      <p:sp>
        <p:nvSpPr>
          <p:cNvPr id="4" name="TextBox 3">
            <a:extLst>
              <a:ext uri="{FF2B5EF4-FFF2-40B4-BE49-F238E27FC236}">
                <a16:creationId xmlns:a16="http://schemas.microsoft.com/office/drawing/2014/main" id="{817C9AF0-9840-2FA8-E675-6A2FEFCF0EDE}"/>
              </a:ext>
            </a:extLst>
          </p:cNvPr>
          <p:cNvSpPr txBox="1"/>
          <p:nvPr/>
        </p:nvSpPr>
        <p:spPr>
          <a:xfrm>
            <a:off x="712788" y="1295400"/>
            <a:ext cx="7467600" cy="4897438"/>
          </a:xfrm>
          <a:prstGeom prst="rect">
            <a:avLst/>
          </a:prstGeom>
          <a:noFill/>
        </p:spPr>
        <p:txBody>
          <a:bodyPr>
            <a:spAutoFit/>
          </a:bodyPr>
          <a:lstStyle/>
          <a:p>
            <a:pPr eaLnBrk="1" hangingPunct="1">
              <a:defRPr/>
            </a:pPr>
            <a:r>
              <a:rPr lang="en-US" sz="2800" dirty="0">
                <a:latin typeface="+mj-lt"/>
                <a:cs typeface="Arial" charset="0"/>
              </a:rPr>
              <a:t>Submit to GFWC-WI:</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Best Overall Club</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Best Single Project and Club name</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GFWC International reports – If you would like Erin to help review your report, please let her know prior to March 15.</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Deadline is March 15, 2023.  Send them early if you can.</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Email results to: </a:t>
            </a:r>
          </a:p>
          <a:p>
            <a:pPr marL="800100" lvl="1" indent="-342900" eaLnBrk="1" hangingPunct="1">
              <a:lnSpc>
                <a:spcPct val="150000"/>
              </a:lnSpc>
              <a:buFont typeface="Wingdings" panose="05000000000000000000" pitchFamily="2" charset="2"/>
              <a:buChar char="v"/>
              <a:defRPr/>
            </a:pPr>
            <a:r>
              <a:rPr lang="en-US" sz="2400" dirty="0">
                <a:latin typeface="+mj-lt"/>
                <a:cs typeface="Arial" charset="0"/>
              </a:rPr>
              <a:t>Erin Epping, </a:t>
            </a:r>
            <a:r>
              <a:rPr lang="en-US" sz="2400" dirty="0">
                <a:latin typeface="+mj-lt"/>
                <a:cs typeface="Arial" charset="0"/>
                <a:hlinkClick r:id="rId2"/>
              </a:rPr>
              <a:t>eepping728@gmail.com</a:t>
            </a:r>
            <a:endParaRPr lang="en-US" sz="2400" dirty="0">
              <a:latin typeface="+mj-lt"/>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a:extLst>
              <a:ext uri="{FF2B5EF4-FFF2-40B4-BE49-F238E27FC236}">
                <a16:creationId xmlns:a16="http://schemas.microsoft.com/office/drawing/2014/main" id="{B45FF2E3-3318-947B-D948-8800981CAD2C}"/>
              </a:ext>
            </a:extLst>
          </p:cNvPr>
          <p:cNvSpPr>
            <a:spLocks noGrp="1" noChangeArrowheads="1"/>
          </p:cNvSpPr>
          <p:nvPr>
            <p:ph type="ctrTitle"/>
          </p:nvPr>
        </p:nvSpPr>
        <p:spPr>
          <a:xfrm>
            <a:off x="685800" y="609600"/>
            <a:ext cx="7772400" cy="917575"/>
          </a:xfrm>
        </p:spPr>
        <p:txBody>
          <a:bodyPr rtlCol="0">
            <a:normAutofit fontScale="90000"/>
          </a:bodyPr>
          <a:lstStyle/>
          <a:p>
            <a:pPr eaLnBrk="1" fontAlgn="auto" hangingPunct="1">
              <a:spcAft>
                <a:spcPts val="0"/>
              </a:spcAft>
              <a:defRPr/>
            </a:pPr>
            <a:r>
              <a:rPr lang="en-US" altLang="en-US" dirty="0"/>
              <a:t>What to do with a completed report</a:t>
            </a:r>
            <a:br>
              <a:rPr lang="en-US" altLang="en-US" dirty="0"/>
            </a:br>
            <a:endParaRPr lang="en-US" altLang="en-US" dirty="0"/>
          </a:p>
        </p:txBody>
      </p:sp>
      <p:sp>
        <p:nvSpPr>
          <p:cNvPr id="4" name="TextBox 3">
            <a:extLst>
              <a:ext uri="{FF2B5EF4-FFF2-40B4-BE49-F238E27FC236}">
                <a16:creationId xmlns:a16="http://schemas.microsoft.com/office/drawing/2014/main" id="{CE1FC896-238A-9874-BE50-49FB654D16A3}"/>
              </a:ext>
            </a:extLst>
          </p:cNvPr>
          <p:cNvSpPr txBox="1"/>
          <p:nvPr/>
        </p:nvSpPr>
        <p:spPr>
          <a:xfrm>
            <a:off x="712788" y="1295400"/>
            <a:ext cx="7467600" cy="3235325"/>
          </a:xfrm>
          <a:prstGeom prst="rect">
            <a:avLst/>
          </a:prstGeom>
          <a:noFill/>
        </p:spPr>
        <p:txBody>
          <a:bodyPr>
            <a:spAutoFit/>
          </a:bodyPr>
          <a:lstStyle/>
          <a:p>
            <a:pPr eaLnBrk="1" hangingPunct="1">
              <a:defRPr/>
            </a:pPr>
            <a:r>
              <a:rPr lang="en-US" sz="2800" dirty="0">
                <a:latin typeface="+mj-lt"/>
                <a:cs typeface="Arial" charset="0"/>
              </a:rPr>
              <a:t>Submit to GFWC-International Chairperson:</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Award Entry Coversheet and supporting pages</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Club Creativity Award </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Deadline is March 15, 2023.  Send them early if you can.</a:t>
            </a:r>
          </a:p>
          <a:p>
            <a:pPr marL="342900" indent="-342900" eaLnBrk="1" hangingPunct="1">
              <a:lnSpc>
                <a:spcPct val="150000"/>
              </a:lnSpc>
              <a:buFont typeface="Wingdings" panose="05000000000000000000" pitchFamily="2" charset="2"/>
              <a:buChar char="v"/>
              <a:defRPr/>
            </a:pPr>
            <a:r>
              <a:rPr lang="en-US" sz="2400" dirty="0">
                <a:latin typeface="+mj-lt"/>
                <a:cs typeface="Arial" charset="0"/>
              </a:rPr>
              <a:t>Email results to International Chairwoman</a:t>
            </a:r>
          </a:p>
          <a:p>
            <a:pPr marL="800100" lvl="1" indent="-342900" eaLnBrk="1" hangingPunct="1">
              <a:lnSpc>
                <a:spcPct val="150000"/>
              </a:lnSpc>
              <a:buFont typeface="Wingdings" panose="05000000000000000000" pitchFamily="2" charset="2"/>
              <a:buChar char="v"/>
              <a:defRPr/>
            </a:pPr>
            <a:endParaRPr lang="en-US" sz="2400" dirty="0">
              <a:latin typeface="+mj-lt"/>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a:extLst>
              <a:ext uri="{FF2B5EF4-FFF2-40B4-BE49-F238E27FC236}">
                <a16:creationId xmlns:a16="http://schemas.microsoft.com/office/drawing/2014/main" id="{9BDA11E7-BB4C-BC14-EF57-A7F1E54917A7}"/>
              </a:ext>
            </a:extLst>
          </p:cNvPr>
          <p:cNvSpPr>
            <a:spLocks noGrp="1"/>
          </p:cNvSpPr>
          <p:nvPr>
            <p:ph type="ctrTitle"/>
          </p:nvPr>
        </p:nvSpPr>
        <p:spPr>
          <a:xfrm>
            <a:off x="685800" y="304800"/>
            <a:ext cx="7772400" cy="1146175"/>
          </a:xfrm>
        </p:spPr>
        <p:txBody>
          <a:bodyPr/>
          <a:lstStyle/>
          <a:p>
            <a:pPr eaLnBrk="1" hangingPunct="1"/>
            <a:r>
              <a:rPr lang="en-US" altLang="en-US"/>
              <a:t>Check List</a:t>
            </a:r>
          </a:p>
        </p:txBody>
      </p:sp>
      <p:sp>
        <p:nvSpPr>
          <p:cNvPr id="2" name="TextBox 1">
            <a:extLst>
              <a:ext uri="{FF2B5EF4-FFF2-40B4-BE49-F238E27FC236}">
                <a16:creationId xmlns:a16="http://schemas.microsoft.com/office/drawing/2014/main" id="{CC14819B-C3B4-66C4-CA2B-DAEA45153C14}"/>
              </a:ext>
            </a:extLst>
          </p:cNvPr>
          <p:cNvSpPr txBox="1"/>
          <p:nvPr/>
        </p:nvSpPr>
        <p:spPr>
          <a:xfrm>
            <a:off x="762000" y="1339850"/>
            <a:ext cx="7881938" cy="3816350"/>
          </a:xfrm>
          <a:prstGeom prst="rect">
            <a:avLst/>
          </a:prstGeom>
          <a:noFill/>
        </p:spPr>
        <p:txBody>
          <a:bodyPr>
            <a:spAutoFit/>
          </a:bodyPr>
          <a:lstStyle/>
          <a:p>
            <a:pPr marL="342900" indent="-342900" eaLnBrk="1" hangingPunct="1">
              <a:buFont typeface="+mj-lt"/>
              <a:buAutoNum type="arabicPeriod"/>
              <a:defRPr/>
            </a:pPr>
            <a:r>
              <a:rPr lang="en-US" sz="2800" dirty="0">
                <a:latin typeface="+mj-lt"/>
                <a:cs typeface="Arial" charset="0"/>
              </a:rPr>
              <a:t>Have I read all the reports?</a:t>
            </a:r>
          </a:p>
          <a:p>
            <a:pPr marL="342900" indent="-342900" eaLnBrk="1" hangingPunct="1">
              <a:buFont typeface="+mj-lt"/>
              <a:buAutoNum type="arabicPeriod"/>
              <a:defRPr/>
            </a:pPr>
            <a:r>
              <a:rPr lang="en-US" sz="2800" dirty="0">
                <a:latin typeface="+mj-lt"/>
                <a:cs typeface="Arial" charset="0"/>
              </a:rPr>
              <a:t>Have I completed the Award Criteria spreadsheet?</a:t>
            </a:r>
          </a:p>
          <a:p>
            <a:pPr marL="342900" indent="-342900" eaLnBrk="1" hangingPunct="1">
              <a:buFont typeface="+mj-lt"/>
              <a:buAutoNum type="arabicPeriod"/>
              <a:defRPr/>
            </a:pPr>
            <a:r>
              <a:rPr lang="en-US" sz="2800" dirty="0">
                <a:latin typeface="+mj-lt"/>
                <a:cs typeface="Arial" charset="0"/>
              </a:rPr>
              <a:t>Have I completed the Awards Coversheet and supporting documentation?</a:t>
            </a:r>
          </a:p>
          <a:p>
            <a:pPr marL="342900" indent="-342900" eaLnBrk="1" hangingPunct="1">
              <a:buFont typeface="+mj-lt"/>
              <a:buAutoNum type="arabicPeriod"/>
              <a:defRPr/>
            </a:pPr>
            <a:r>
              <a:rPr lang="en-US" sz="2800" dirty="0">
                <a:latin typeface="+mj-lt"/>
                <a:cs typeface="Arial" charset="0"/>
              </a:rPr>
              <a:t>Have I completed the Creativity Award document?</a:t>
            </a:r>
          </a:p>
          <a:p>
            <a:pPr marL="342900" indent="-342900" eaLnBrk="1" hangingPunct="1">
              <a:buFont typeface="+mj-lt"/>
              <a:buAutoNum type="arabicPeriod"/>
              <a:defRPr/>
            </a:pPr>
            <a:r>
              <a:rPr lang="en-US" sz="2800" dirty="0">
                <a:latin typeface="+mj-lt"/>
                <a:cs typeface="Arial" charset="0"/>
              </a:rPr>
              <a:t>Email results to Erin Epping</a:t>
            </a:r>
          </a:p>
          <a:p>
            <a:pPr marL="342900" indent="-342900" eaLnBrk="1" hangingPunct="1">
              <a:buFont typeface="+mj-lt"/>
              <a:buAutoNum type="arabicPeriod"/>
              <a:defRPr/>
            </a:pPr>
            <a:r>
              <a:rPr lang="en-US" sz="2800" dirty="0">
                <a:latin typeface="+mj-lt"/>
                <a:cs typeface="Arial" charset="0"/>
              </a:rPr>
              <a:t>Email documents to GFWC-International Chairwoman?</a:t>
            </a:r>
          </a:p>
          <a:p>
            <a:pPr eaLnBrk="1" hangingPunct="1">
              <a:defRPr/>
            </a:pPr>
            <a:endParaRPr lang="en-US" dirty="0">
              <a:cs typeface="Arial"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3980</TotalTime>
  <Words>627</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GFWC-WI   </vt:lpstr>
      <vt:lpstr>Today’s Agenda</vt:lpstr>
      <vt:lpstr>Why do we judge club reports?</vt:lpstr>
      <vt:lpstr>When do we judge them?</vt:lpstr>
      <vt:lpstr>How to judge reports</vt:lpstr>
      <vt:lpstr>What next?</vt:lpstr>
      <vt:lpstr>What to do with a completed report </vt:lpstr>
      <vt:lpstr>What to do with a completed report </vt:lpstr>
      <vt:lpstr>Check List</vt:lpstr>
      <vt:lpstr>Q &amp; A  Thank you and  Happy Reporting!</vt:lpstr>
    </vt:vector>
  </TitlesOfParts>
  <Company>Encore Productions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GFWC-WI Fall Workshop</dc:title>
  <dc:creator>Abby Jo Lorenz</dc:creator>
  <cp:lastModifiedBy>Erin Epping</cp:lastModifiedBy>
  <cp:revision>69</cp:revision>
  <dcterms:created xsi:type="dcterms:W3CDTF">2016-09-07T01:46:31Z</dcterms:created>
  <dcterms:modified xsi:type="dcterms:W3CDTF">2022-09-05T15:59:06Z</dcterms:modified>
</cp:coreProperties>
</file>